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3"/>
  </p:notesMasterIdLst>
  <p:sldIdLst>
    <p:sldId id="259" r:id="rId3"/>
    <p:sldId id="264" r:id="rId4"/>
    <p:sldId id="266" r:id="rId5"/>
    <p:sldId id="372" r:id="rId6"/>
    <p:sldId id="351" r:id="rId7"/>
    <p:sldId id="352" r:id="rId8"/>
    <p:sldId id="355" r:id="rId9"/>
    <p:sldId id="357" r:id="rId10"/>
    <p:sldId id="358" r:id="rId11"/>
    <p:sldId id="359" r:id="rId12"/>
    <p:sldId id="360" r:id="rId13"/>
    <p:sldId id="362" r:id="rId14"/>
    <p:sldId id="361" r:id="rId15"/>
    <p:sldId id="363" r:id="rId16"/>
    <p:sldId id="364" r:id="rId17"/>
    <p:sldId id="365" r:id="rId18"/>
    <p:sldId id="366" r:id="rId19"/>
    <p:sldId id="367" r:id="rId20"/>
    <p:sldId id="334" r:id="rId21"/>
    <p:sldId id="368" r:id="rId22"/>
    <p:sldId id="375" r:id="rId23"/>
    <p:sldId id="376" r:id="rId24"/>
    <p:sldId id="369" r:id="rId25"/>
    <p:sldId id="370" r:id="rId26"/>
    <p:sldId id="377" r:id="rId27"/>
    <p:sldId id="371" r:id="rId28"/>
    <p:sldId id="285" r:id="rId29"/>
    <p:sldId id="373" r:id="rId30"/>
    <p:sldId id="374" r:id="rId31"/>
    <p:sldId id="347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IBM Plex Sans" panose="020B0503050203000203" pitchFamily="34" charset="0"/>
      <p:regular r:id="rId35"/>
      <p:bold r:id="rId36"/>
      <p:italic r:id="rId37"/>
      <p:boldItalic r:id="rId38"/>
    </p:embeddedFont>
    <p:embeddedFont>
      <p:font typeface="IBM Plex Sans SemiBold" panose="020B0703050203000203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57BD6A-21EC-4B81-8FC2-2AB23DB89556}">
  <a:tblStyle styleId="{2B57BD6A-21EC-4B81-8FC2-2AB23DB8955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E29619-DB8D-4CAF-B46D-7D79855ED5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3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49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524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5" r:id="rId3"/>
    <p:sldLayoutId id="2147483666" r:id="rId4"/>
    <p:sldLayoutId id="2147483667" r:id="rId5"/>
    <p:sldLayoutId id="2147483671" r:id="rId6"/>
    <p:sldLayoutId id="2147483672" r:id="rId7"/>
    <p:sldLayoutId id="2147483675" r:id="rId8"/>
    <p:sldLayoutId id="2147483680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b="1" dirty="0"/>
              <a:t>Разведочный анализ или </a:t>
            </a:r>
            <a:r>
              <a:rPr lang="en-US" b="1" dirty="0"/>
              <a:t>EDA </a:t>
            </a:r>
            <a:br>
              <a:rPr lang="en-US" b="1" dirty="0"/>
            </a:br>
            <a:r>
              <a:rPr lang="en-US" b="1" dirty="0"/>
              <a:t>(exploratory data analysis</a:t>
            </a:r>
            <a:r>
              <a:rPr lang="ru-RU" b="1" dirty="0"/>
              <a:t>)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524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/>
              <a:t>Описатльная статистика. Графический анализ.</a:t>
            </a:r>
            <a:endParaRPr sz="10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Среднее квадратичное отклонение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9318" y="1221364"/>
            <a:ext cx="8064000" cy="32400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Среднее квадратичное отклонение </a:t>
            </a:r>
            <a:r>
              <a:rPr lang="ru-RU" dirty="0">
                <a:latin typeface="Times New Roman" pitchFamily="18" charset="0"/>
              </a:rPr>
              <a:t>показывает, насколько далеко наблюдения могут быть "разбросаны" относительно среднего значения.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5" y="2020298"/>
            <a:ext cx="72199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95848" y="3274454"/>
                <a:ext cx="354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𝞼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848" y="3274454"/>
                <a:ext cx="35458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44108" y="3249769"/>
                <a:ext cx="332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08" y="3249769"/>
                <a:ext cx="33246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06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Дисперсия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Генеральная совокупность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 dirty="0"/>
              <a:t>Выборка</a:t>
            </a:r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1136" y="1820483"/>
                <a:ext cx="2901628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 smtClean="0">
                              <a:latin typeface="Cambria Math"/>
                            </a:rPr>
                            <m:t>𝞼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b="1" i="1" smtClean="0">
                                      <a:latin typeface="Cambria Math"/>
                                    </a:rPr>
                                    <m:t>μ</m:t>
                                  </m:r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6" y="1820483"/>
                <a:ext cx="2901628" cy="8428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55447" y="1820482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447" y="1820482"/>
                <a:ext cx="2948115" cy="8428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63" y="2956086"/>
            <a:ext cx="2510492" cy="108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47" y="2793374"/>
            <a:ext cx="28384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51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Смещенная и несмещенная дисперсия по выборке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7121" y="1247121"/>
            <a:ext cx="3852000" cy="3240000"/>
          </a:xfrm>
        </p:spPr>
        <p:txBody>
          <a:bodyPr/>
          <a:lstStyle/>
          <a:p>
            <a:r>
              <a:rPr lang="ru-RU" dirty="0"/>
              <a:t>Смещенная дисперсия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0303" y="2423908"/>
                <a:ext cx="3055516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03" y="2423908"/>
                <a:ext cx="3055516" cy="8428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одзаголовок 7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 dirty="0"/>
              <a:t>Несмещенная дисперсия</a:t>
            </a:r>
          </a:p>
          <a:p>
            <a:endParaRPr lang="ru-RU" dirty="0"/>
          </a:p>
          <a:p>
            <a:r>
              <a:rPr lang="ru-RU" dirty="0"/>
              <a:t>Если объем выборки меньше 100 обязательно </a:t>
            </a:r>
          </a:p>
          <a:p>
            <a:r>
              <a:rPr lang="ru-RU" dirty="0"/>
              <a:t>применение данной формулы:</a:t>
            </a:r>
          </a:p>
          <a:p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58715" y="2423908"/>
                <a:ext cx="2948115" cy="84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ru-RU" sz="24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ru-R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15" y="2423908"/>
                <a:ext cx="2948115" cy="8428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18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Функции для описательной статистики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Смещенные стандартное отклонение и дисперсия                Несмещенные стандартное отклонение и дисперсия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" y="1631448"/>
            <a:ext cx="4735779" cy="3005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75" y="1631448"/>
            <a:ext cx="4561317" cy="29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Медиана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32" y="2026920"/>
            <a:ext cx="2476868" cy="74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70385" y="3310598"/>
            <a:ext cx="14414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solidFill>
                  <a:srgbClr val="6E32E0"/>
                </a:solidFill>
                <a:latin typeface="Times New Roman" pitchFamily="18" charset="0"/>
              </a:rPr>
              <a:t>1 3 7 8   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2154206" y="3239037"/>
            <a:ext cx="0" cy="103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/>
          <p:cNvSpPr txBox="1">
            <a:spLocks/>
          </p:cNvSpPr>
          <p:nvPr/>
        </p:nvSpPr>
        <p:spPr>
          <a:xfrm>
            <a:off x="471420" y="133603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Медиана – значение, которое делит выборку на две равные части так, что значения, которые меньше медианы, составляют 50% выборки</a:t>
            </a:r>
          </a:p>
        </p:txBody>
      </p:sp>
    </p:spTree>
    <p:extLst>
      <p:ext uri="{BB962C8B-B14F-4D97-AF65-F5344CB8AC3E}">
        <p14:creationId xmlns:p14="http://schemas.microsoft.com/office/powerpoint/2010/main" val="324924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Медиана для четной и нечетной выборки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8" y="2677441"/>
            <a:ext cx="1832904" cy="55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85224" y="2954315"/>
            <a:ext cx="1431901" cy="99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b="0" dirty="0">
                <a:solidFill>
                  <a:srgbClr val="6E32E0"/>
                </a:solidFill>
                <a:latin typeface="Times New Roman" pitchFamily="18" charset="0"/>
              </a:rPr>
              <a:t>1 3 7 8  </a:t>
            </a:r>
          </a:p>
          <a:p>
            <a:pPr>
              <a:lnSpc>
                <a:spcPct val="150000"/>
              </a:lnSpc>
            </a:pPr>
            <a:r>
              <a:rPr lang="ru-RU" sz="2400" b="0" dirty="0">
                <a:solidFill>
                  <a:srgbClr val="6E32E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97402" y="2769524"/>
            <a:ext cx="333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одзаголовок 2"/>
              <p:cNvSpPr txBox="1">
                <a:spLocks/>
              </p:cNvSpPr>
              <p:nvPr/>
            </p:nvSpPr>
            <p:spPr>
              <a:xfrm>
                <a:off x="543672" y="1252380"/>
                <a:ext cx="3852000" cy="3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IBM Plex Sans"/>
                  <a:buNone/>
                  <a:defRPr sz="12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ru-RU" dirty="0"/>
                  <a:t>Нечетное число элементов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/>
                          </a:rPr>
                          <m:t>                  </m:t>
                        </m:r>
                        <m:r>
                          <a:rPr lang="en-US" b="1" i="1">
                            <a:latin typeface="Cambria Math"/>
                          </a:rPr>
                          <m:t>𝑵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ru-RU" b="1" i="1">
                        <a:latin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</a:rPr>
                      <m:t>,</m:t>
                    </m:r>
                  </m:oMath>
                </a14:m>
                <a:r>
                  <a:rPr lang="ru-RU" dirty="0"/>
                  <a:t> </a:t>
                </a:r>
              </a:p>
              <a:p>
                <a:endParaRPr lang="ru-RU" dirty="0"/>
              </a:p>
              <a:p>
                <a:r>
                  <a:rPr lang="ru-RU" dirty="0"/>
                  <a:t>где </a:t>
                </a:r>
                <a:r>
                  <a:rPr lang="en-US" dirty="0"/>
                  <a:t>n</a:t>
                </a:r>
                <a:r>
                  <a:rPr lang="ru-RU" dirty="0"/>
                  <a:t> –объем выборки</a:t>
                </a:r>
              </a:p>
              <a:p>
                <a:endParaRPr lang="ru-RU" dirty="0"/>
              </a:p>
              <a:p>
                <a:r>
                  <a:rPr lang="ru-RU" dirty="0"/>
                  <a:t>Медиана = 2</a:t>
                </a:r>
              </a:p>
            </p:txBody>
          </p:sp>
        </mc:Choice>
        <mc:Fallback xmlns="">
          <p:sp>
            <p:nvSpPr>
              <p:cNvPr id="9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72" y="1252380"/>
                <a:ext cx="3852000" cy="3240000"/>
              </a:xfrm>
              <a:prstGeom prst="rect">
                <a:avLst/>
              </a:prstGeom>
              <a:blipFill rotWithShape="1">
                <a:blip r:embed="rId3"/>
                <a:stretch>
                  <a:fillRect l="-2373" t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одзаголовок 2"/>
              <p:cNvSpPr txBox="1">
                <a:spLocks/>
              </p:cNvSpPr>
              <p:nvPr/>
            </p:nvSpPr>
            <p:spPr>
              <a:xfrm>
                <a:off x="4688105" y="1210484"/>
                <a:ext cx="3852000" cy="3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IBM Plex Sans"/>
                  <a:buNone/>
                  <a:defRPr sz="1200" b="0" i="0" u="none" strike="noStrike" cap="none">
                    <a:solidFill>
                      <a:srgbClr val="00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ru-RU" dirty="0"/>
                  <a:t>Четное число элементов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b="1" i="1">
                              <a:latin typeface="Cambria Math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ru-RU" b="1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где </a:t>
                </a:r>
                <a:r>
                  <a:rPr lang="en-US" dirty="0"/>
                  <a:t>n</a:t>
                </a:r>
                <a:r>
                  <a:rPr lang="ru-RU" dirty="0"/>
                  <a:t> –объем выборки</a:t>
                </a:r>
              </a:p>
              <a:p>
                <a:endParaRPr lang="ru-RU" dirty="0"/>
              </a:p>
              <a:p>
                <a:r>
                  <a:rPr lang="ru-RU" dirty="0"/>
                  <a:t>Медиана = (3+7)/2=5</a:t>
                </a:r>
              </a:p>
            </p:txBody>
          </p:sp>
        </mc:Choice>
        <mc:Fallback xmlns="">
          <p:sp>
            <p:nvSpPr>
              <p:cNvPr id="13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05" y="1210484"/>
                <a:ext cx="3852000" cy="3240000"/>
              </a:xfrm>
              <a:prstGeom prst="rect">
                <a:avLst/>
              </a:prstGeom>
              <a:blipFill rotWithShape="1">
                <a:blip r:embed="rId4"/>
                <a:stretch>
                  <a:fillRect l="-2373" t="-1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единительная линия 15"/>
          <p:cNvCxnSpPr/>
          <p:nvPr/>
        </p:nvCxnSpPr>
        <p:spPr>
          <a:xfrm>
            <a:off x="6880860" y="3000356"/>
            <a:ext cx="7620" cy="5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1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Расчет медианы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27023" y="167736"/>
                <a:ext cx="280364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1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b="1" i="1" smtClean="0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023" y="167736"/>
                <a:ext cx="2803640" cy="9261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748808"/>
            <a:ext cx="9144000" cy="42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23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Мода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IBM Plex Sans "/>
              </a:rPr>
              <a:t>Мода - наиболее часто встречающееся в выборке значение</a:t>
            </a:r>
            <a:r>
              <a:rPr lang="ru-RU" sz="1000" dirty="0">
                <a:latin typeface="IBM Plex Sans "/>
              </a:rPr>
              <a:t>.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  <a:p>
            <a:r>
              <a:rPr lang="ru-RU" dirty="0"/>
              <a:t>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2552" y="2233849"/>
            <a:ext cx="2682017" cy="77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27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553998"/>
          </a:xfrm>
        </p:spPr>
        <p:txBody>
          <a:bodyPr/>
          <a:lstStyle/>
          <a:p>
            <a:r>
              <a:rPr lang="ru-RU" dirty="0">
                <a:latin typeface="Roboto"/>
              </a:rPr>
              <a:t>Параметры, нечувствительные к выбросам</a:t>
            </a:r>
            <a:br>
              <a:rPr lang="ru-RU" dirty="0">
                <a:latin typeface="Roboto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IBM Plex Sans "/>
              </a:rPr>
              <a:t>Первый квартиль - такое значение, что</a:t>
            </a:r>
            <a:r>
              <a:rPr lang="en-US" dirty="0">
                <a:solidFill>
                  <a:schemeClr val="tx1"/>
                </a:solidFill>
                <a:latin typeface="IBM Plex Sans "/>
              </a:rPr>
              <a:t>  </a:t>
            </a:r>
            <a:r>
              <a:rPr lang="ru-RU" dirty="0">
                <a:solidFill>
                  <a:schemeClr val="tx1"/>
                </a:solidFill>
                <a:latin typeface="IBM Plex Sans "/>
              </a:rPr>
              <a:t>25% наблюдений в выборке не превышают эту величину.</a:t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>Второй квартиль - синоним медианы.</a:t>
            </a: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br>
              <a:rPr lang="ru-RU" dirty="0">
                <a:solidFill>
                  <a:schemeClr val="tx1"/>
                </a:solidFill>
                <a:latin typeface="IBM Plex Sans "/>
              </a:rPr>
            </a:br>
            <a:r>
              <a:rPr lang="ru-RU" dirty="0">
                <a:solidFill>
                  <a:schemeClr val="tx1"/>
                </a:solidFill>
                <a:latin typeface="IBM Plex Sans "/>
              </a:rPr>
              <a:t>Третий квартиль - такое значение, что</a:t>
            </a:r>
            <a:r>
              <a:rPr lang="en-US" dirty="0">
                <a:solidFill>
                  <a:schemeClr val="tx1"/>
                </a:solidFill>
                <a:latin typeface="IBM Plex Sans "/>
              </a:rPr>
              <a:t> </a:t>
            </a:r>
            <a:r>
              <a:rPr lang="ru-RU" dirty="0">
                <a:solidFill>
                  <a:schemeClr val="tx1"/>
                </a:solidFill>
                <a:latin typeface="IBM Plex Sans "/>
              </a:rPr>
              <a:t>75% наблюдений в выборке не превышают эту величину.</a:t>
            </a:r>
            <a:endParaRPr lang="en-US" dirty="0">
              <a:solidFill>
                <a:schemeClr val="tx1"/>
              </a:solidFill>
              <a:latin typeface="IBM Plex Sans "/>
            </a:endParaRPr>
          </a:p>
          <a:p>
            <a:endParaRPr lang="en-US" dirty="0">
              <a:solidFill>
                <a:schemeClr val="tx1"/>
              </a:solidFill>
              <a:latin typeface="IBM Plex Sans "/>
            </a:endParaRPr>
          </a:p>
          <a:p>
            <a:endParaRPr lang="en-US" dirty="0">
              <a:solidFill>
                <a:schemeClr val="tx1"/>
              </a:solidFill>
              <a:latin typeface="IBM Plex Sans "/>
            </a:endParaRPr>
          </a:p>
          <a:p>
            <a:r>
              <a:rPr lang="ru-RU" dirty="0">
                <a:solidFill>
                  <a:schemeClr val="tx1"/>
                </a:solidFill>
                <a:latin typeface="IBM Plex Sans "/>
              </a:rPr>
              <a:t>Интерквартильное расстояние - отрезок,</a:t>
            </a:r>
            <a:r>
              <a:rPr lang="en-US" dirty="0">
                <a:solidFill>
                  <a:schemeClr val="tx1"/>
                </a:solidFill>
                <a:latin typeface="IBM Plex Sans "/>
              </a:rPr>
              <a:t> </a:t>
            </a:r>
            <a:r>
              <a:rPr lang="ru-RU" dirty="0">
                <a:solidFill>
                  <a:schemeClr val="tx1"/>
                </a:solidFill>
                <a:latin typeface="IBM Plex Sans "/>
              </a:rPr>
              <a:t> равный разности 3-го и 1-го квартиля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  <a:p>
            <a:endParaRPr lang="ru-RU" dirty="0"/>
          </a:p>
        </p:txBody>
      </p:sp>
      <p:pic>
        <p:nvPicPr>
          <p:cNvPr id="6" name="Google Shape;1088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31937" y="2995613"/>
            <a:ext cx="1156115" cy="1667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39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квартилей в </a:t>
            </a:r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27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8"/>
          <p:cNvCxnSpPr>
            <a:stCxn id="265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8"/>
          <p:cNvCxnSpPr>
            <a:stCxn id="268" idx="4"/>
            <a:endCxn id="270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IBM Plex Sans"/>
                <a:ea typeface="IBM Plex Sans"/>
                <a:cs typeface="IBM Plex Sans"/>
                <a:sym typeface="IBM Plex Sans"/>
              </a:rPr>
              <a:t>Расчет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48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IBM Plex Sans"/>
                <a:ea typeface="IBM Plex Sans"/>
                <a:cs typeface="IBM Plex Sans"/>
                <a:sym typeface="IBM Plex Sans"/>
              </a:rPr>
              <a:t>Дискретные распределения вероятностей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48"/>
          <p:cNvSpPr txBox="1">
            <a:spLocks noGrp="1"/>
          </p:cNvSpPr>
          <p:nvPr>
            <p:ph type="subTitle" idx="3"/>
          </p:nvPr>
        </p:nvSpPr>
        <p:spPr>
          <a:xfrm>
            <a:off x="995121" y="3131142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Разведочный анализ</a:t>
            </a:r>
            <a:r>
              <a:rPr lang="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4" name="Google Shape;274;p48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курса</a:t>
            </a:r>
            <a:endParaRPr dirty="0"/>
          </a:p>
        </p:txBody>
      </p:sp>
      <p:cxnSp>
        <p:nvCxnSpPr>
          <p:cNvPr id="277" name="Google Shape;277;p48"/>
          <p:cNvCxnSpPr>
            <a:stCxn id="278" idx="4"/>
            <a:endCxn id="27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8"/>
          <p:cNvCxnSpPr>
            <a:stCxn id="279" idx="4"/>
            <a:endCxn id="28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8"/>
          <p:cNvCxnSpPr>
            <a:stCxn id="281" idx="4"/>
            <a:endCxn id="28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8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8" name="Google Shape;288;p48"/>
          <p:cNvCxnSpPr>
            <a:stCxn id="289" idx="4"/>
            <a:endCxn id="29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8"/>
          <p:cNvCxnSpPr>
            <a:stCxn id="290" idx="4"/>
            <a:endCxn id="29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8"/>
          <p:cNvCxnSpPr>
            <a:stCxn id="292" idx="4"/>
            <a:endCxn id="29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8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48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99" name="Google Shape;299;p48"/>
          <p:cNvCxnSpPr>
            <a:stCxn id="300" idx="4"/>
            <a:endCxn id="30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8"/>
          <p:cNvCxnSpPr>
            <a:stCxn id="301" idx="4"/>
            <a:endCxn id="30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8"/>
          <p:cNvCxnSpPr>
            <a:stCxn id="303" idx="4"/>
            <a:endCxn id="30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48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Прошедший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Сегодняшний урок</a:t>
            </a:r>
            <a:endParaRPr dirty="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Будущий урок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Google Shape;265;p48"/>
          <p:cNvSpPr/>
          <p:nvPr/>
        </p:nvSpPr>
        <p:spPr>
          <a:xfrm>
            <a:off x="539975" y="228227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" name="Google Shape;266;p48"/>
          <p:cNvSpPr/>
          <p:nvPr/>
        </p:nvSpPr>
        <p:spPr>
          <a:xfrm>
            <a:off x="539991" y="31246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716788" y="348271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64;p48"/>
          <p:cNvCxnSpPr/>
          <p:nvPr/>
        </p:nvCxnSpPr>
        <p:spPr>
          <a:xfrm>
            <a:off x="715775" y="2627433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" y="0"/>
            <a:ext cx="7627189" cy="49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9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Посчитать 3 квартиль</a:t>
            </a:r>
            <a:br>
              <a:rPr lang="ru-RU" dirty="0"/>
            </a:b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350393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Посчитать </a:t>
            </a:r>
            <a:r>
              <a:rPr lang="ru-RU" dirty="0" err="1"/>
              <a:t>межквартильное</a:t>
            </a:r>
            <a:r>
              <a:rPr lang="ru-RU" dirty="0"/>
              <a:t> расстояние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/>
              <a:t>Вопрос </a:t>
            </a:r>
          </a:p>
        </p:txBody>
      </p:sp>
    </p:spTree>
    <p:extLst>
      <p:ext uri="{BB962C8B-B14F-4D97-AF65-F5344CB8AC3E}">
        <p14:creationId xmlns:p14="http://schemas.microsoft.com/office/powerpoint/2010/main" val="208383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Размах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</a:rPr>
              <a:t>32.34566, </a:t>
            </a:r>
            <a:r>
              <a:rPr lang="en-US" dirty="0">
                <a:latin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</a:rPr>
              <a:t>34.96313,</a:t>
            </a:r>
            <a:r>
              <a:rPr lang="en-US" dirty="0">
                <a:latin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</a:rPr>
              <a:t>33.87,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35.61900,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35.60872,</a:t>
            </a:r>
            <a:r>
              <a:rPr lang="en-US" dirty="0">
                <a:latin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</a:rPr>
              <a:t>33.11,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32.78,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30.</a:t>
            </a:r>
            <a:r>
              <a:rPr lang="en-US" dirty="0">
                <a:latin typeface="Times New Roman" pitchFamily="18" charset="0"/>
              </a:rPr>
              <a:t>7</a:t>
            </a:r>
            <a:r>
              <a:rPr lang="ru-RU" dirty="0">
                <a:latin typeface="Times New Roman" pitchFamily="18" charset="0"/>
              </a:rPr>
              <a:t>1787,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30.45296 ,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36.41410, </a:t>
            </a:r>
            <a:endParaRPr lang="en-US" dirty="0">
              <a:latin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</a:rPr>
              <a:t>37.86643</a:t>
            </a:r>
            <a:endParaRPr lang="en-US" dirty="0">
              <a:latin typeface="Times New Roman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5" y="1179281"/>
            <a:ext cx="3336875" cy="186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49355" y="3598962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R = X max  - X min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610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b="1" dirty="0">
                <a:latin typeface="Roboto"/>
                <a:ea typeface="Roboto"/>
                <a:cs typeface="Roboto"/>
              </a:rPr>
              <a:t>Графическое представление данных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Графический анализ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9" y="2084546"/>
            <a:ext cx="3482542" cy="226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98" y="2141220"/>
            <a:ext cx="3593930" cy="21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7"/>
              <p:cNvSpPr txBox="1">
                <a:spLocks noChangeArrowheads="1"/>
              </p:cNvSpPr>
              <p:nvPr/>
            </p:nvSpPr>
            <p:spPr bwMode="auto">
              <a:xfrm>
                <a:off x="6207617" y="4348198"/>
                <a:ext cx="1925392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b="0" dirty="0">
                    <a:latin typeface="IBM Plex Sans 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100" b="0" dirty="0">
                    <a:latin typeface="IBM Plex Sans "/>
                  </a:rPr>
                  <a:t>=</a:t>
                </a:r>
                <a:r>
                  <a:rPr lang="ru-RU" sz="1100" b="0" dirty="0">
                    <a:latin typeface="IBM Plex Sans "/>
                  </a:rPr>
                  <a:t> </a:t>
                </a:r>
                <a:r>
                  <a:rPr lang="en-US" sz="1100" b="0" dirty="0">
                    <a:latin typeface="IBM Plex Sans "/>
                  </a:rPr>
                  <a:t>Q1 - 1.5*(Q3-Q1) ; </a:t>
                </a:r>
              </a:p>
              <a:p>
                <a:r>
                  <a:rPr lang="en-US" sz="1100" b="0" dirty="0">
                    <a:latin typeface="IBM Plex Sans 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b="0" dirty="0">
                    <a:latin typeface="IBM Plex Sans "/>
                  </a:rPr>
                  <a:t> = Q3+ 1.5*(Q3-Q1)</a:t>
                </a:r>
                <a:endParaRPr lang="ru-RU" sz="1100" b="0" dirty="0">
                  <a:latin typeface="IBM Plex Sans "/>
                </a:endParaRPr>
              </a:p>
            </p:txBody>
          </p:sp>
        </mc:Choice>
        <mc:Fallback xmlns="">
          <p:sp>
            <p:nvSpPr>
              <p:cNvPr id="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7617" y="4348198"/>
                <a:ext cx="1925392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1408" b="-84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47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560" y="1695040"/>
            <a:ext cx="8064000" cy="607200"/>
          </a:xfrm>
        </p:spPr>
        <p:txBody>
          <a:bodyPr/>
          <a:lstStyle/>
          <a:p>
            <a:r>
              <a:rPr lang="ru-RU" dirty="0"/>
              <a:t>Интерпретировать график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>
          <a:xfrm>
            <a:off x="533561" y="1350943"/>
            <a:ext cx="8064000" cy="382200"/>
          </a:xfrm>
        </p:spPr>
        <p:txBody>
          <a:bodyPr/>
          <a:lstStyle/>
          <a:p>
            <a:r>
              <a:rPr lang="ru-RU" dirty="0"/>
              <a:t>Вопрос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45" y="2211229"/>
            <a:ext cx="2088122" cy="252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8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Правила визуализации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Располагать значения в определенном порядке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Избегать круговых диаграмм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Не использовать псевдотрехмерную графику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Стараться максимально просто изображать данные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Использовать одинаковые единицы измерения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Не оставлять много знаков после запятой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Добавлять легенду на графики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 необходимости прибегать к масштабированию данных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>
                <a:solidFill>
                  <a:schemeClr val="tx1"/>
                </a:solidFill>
              </a:rPr>
              <a:t>для графического анализа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Графический анализ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76" y="1259770"/>
            <a:ext cx="4269185" cy="201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760720" y="344552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800" dirty="0">
                <a:solidFill>
                  <a:schemeClr val="tx1"/>
                </a:solidFill>
              </a:rPr>
              <a:t>Из книги </a:t>
            </a:r>
            <a:r>
              <a:rPr lang="en-US" sz="800" dirty="0">
                <a:solidFill>
                  <a:schemeClr val="tx1"/>
                </a:solidFill>
              </a:rPr>
              <a:t>Data Analysis for the Life Sciences</a:t>
            </a:r>
          </a:p>
          <a:p>
            <a:r>
              <a:rPr lang="en-US" sz="800" dirty="0">
                <a:solidFill>
                  <a:schemeClr val="tx1"/>
                </a:solidFill>
              </a:rPr>
              <a:t>Rafael Irizarry</a:t>
            </a:r>
            <a:endParaRPr lang="ru-RU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6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94650" y="1630645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l"/>
            <a:r>
              <a:rPr lang="ru-RU" dirty="0"/>
              <a:t>Какую функцию использовать для расчета стандартного отклонения при небольших выборках?</a:t>
            </a:r>
            <a:br>
              <a:rPr lang="ru-RU" dirty="0"/>
            </a:br>
            <a:br>
              <a:rPr lang="ru-RU" dirty="0"/>
            </a:br>
            <a:r>
              <a:rPr lang="en-US" dirty="0"/>
              <a:t>                                     </a:t>
            </a:r>
            <a:r>
              <a:rPr lang="ru-RU" dirty="0"/>
              <a:t>1) </a:t>
            </a:r>
            <a:r>
              <a:rPr lang="en-US" dirty="0"/>
              <a:t>std (x) </a:t>
            </a:r>
            <a:br>
              <a:rPr lang="en-US" dirty="0"/>
            </a:br>
            <a:r>
              <a:rPr lang="en-US" dirty="0"/>
              <a:t>                                     2) var(x) </a:t>
            </a:r>
            <a:br>
              <a:rPr lang="en-US" dirty="0"/>
            </a:br>
            <a:r>
              <a:rPr lang="en-US" dirty="0"/>
              <a:t>                                     3) std(x, ddof=1)</a:t>
            </a:r>
            <a:br>
              <a:rPr lang="en-US" dirty="0"/>
            </a:br>
            <a:r>
              <a:rPr lang="en-US" dirty="0"/>
              <a:t>                                     4) var(x, ddof=1)</a:t>
            </a:r>
            <a:br>
              <a:rPr lang="ru-RU" dirty="0"/>
            </a:b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75332" y="1247911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 1</a:t>
            </a:r>
            <a:endParaRPr dirty="0"/>
          </a:p>
        </p:txBody>
      </p:sp>
      <p:pic>
        <p:nvPicPr>
          <p:cNvPr id="5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57" y="3819994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5849">
            <a:off x="563951" y="334137"/>
            <a:ext cx="1594075" cy="15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показывает 1 квартиль?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/>
              <a:t>Вопрос 2</a:t>
            </a:r>
          </a:p>
        </p:txBody>
      </p:sp>
    </p:spTree>
    <p:extLst>
      <p:ext uri="{BB962C8B-B14F-4D97-AF65-F5344CB8AC3E}">
        <p14:creationId xmlns:p14="http://schemas.microsoft.com/office/powerpoint/2010/main" val="135422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Выбрать параметры, чувствительные к выбросам.</a:t>
            </a:r>
            <a:br>
              <a:rPr lang="ru-RU" dirty="0"/>
            </a:br>
            <a:r>
              <a:rPr lang="ru-RU" dirty="0"/>
              <a:t>                                      1) медиана</a:t>
            </a:r>
            <a:br>
              <a:rPr lang="ru-RU" dirty="0"/>
            </a:br>
            <a:r>
              <a:rPr lang="ru-RU" dirty="0"/>
              <a:t>                                      2) математическое ожидание</a:t>
            </a:r>
            <a:br>
              <a:rPr lang="ru-RU" dirty="0"/>
            </a:br>
            <a:r>
              <a:rPr lang="ru-RU" dirty="0"/>
              <a:t>                                      3) размах</a:t>
            </a:r>
            <a:br>
              <a:rPr lang="ru-RU" dirty="0"/>
            </a:br>
            <a:r>
              <a:rPr lang="ru-RU" dirty="0"/>
              <a:t>                                      4) 25 перцентиль</a:t>
            </a:r>
            <a:br>
              <a:rPr lang="ru-RU" dirty="0"/>
            </a:br>
            <a:r>
              <a:rPr lang="ru-RU" dirty="0"/>
              <a:t>                                      5) мода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/>
              <a:t>Вопрос 3</a:t>
            </a:r>
          </a:p>
        </p:txBody>
      </p:sp>
    </p:spTree>
    <p:extLst>
      <p:ext uri="{BB962C8B-B14F-4D97-AF65-F5344CB8AC3E}">
        <p14:creationId xmlns:p14="http://schemas.microsoft.com/office/powerpoint/2010/main" val="64815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27122" y="1450270"/>
            <a:ext cx="3852000" cy="170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Понятия генеральной совокупности и выборки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endParaRPr lang="ru-RU"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Математическое ожидание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</a:rPr>
              <a:t>   Параметры описательной статистики,   нечувствительные к выбросам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24130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Графический анализ: боксплот и гистограмма.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урока</a:t>
            </a:r>
            <a:endParaRPr dirty="0"/>
          </a:p>
        </p:txBody>
      </p:sp>
      <p:pic>
        <p:nvPicPr>
          <p:cNvPr id="5" name="Google Shape;1088;p10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7913" y="2294573"/>
            <a:ext cx="1156115" cy="16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Разведочный анализ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 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59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Генеральная совокупность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Генеральная совокупность- это множество, которое содержит данные обо всех объектах, соответствующих определенным характеристикам.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chemeClr val="dk1"/>
                </a:solidFill>
              </a:rPr>
              <a:t>Понятия генеральной совокупности и выборки</a:t>
            </a:r>
          </a:p>
          <a:p>
            <a:endParaRPr lang="ru-RU" dirty="0"/>
          </a:p>
        </p:txBody>
      </p:sp>
      <p:pic>
        <p:nvPicPr>
          <p:cNvPr id="5" name="Google Shape;1089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093" y="2220278"/>
            <a:ext cx="1482126" cy="15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4" y="3074735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47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Выборка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d" pitchFamily="49" charset="-79"/>
              </a:rPr>
              <a:t> Выборка - это случайным образом выбранная часть генеральной   совокупности.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chemeClr val="dk1"/>
                </a:solidFill>
              </a:rPr>
              <a:t>Понятия генеральной совокупности и выборки</a:t>
            </a:r>
          </a:p>
          <a:p>
            <a:endParaRPr lang="ru-RU" dirty="0"/>
          </a:p>
        </p:txBody>
      </p:sp>
      <p:pic>
        <p:nvPicPr>
          <p:cNvPr id="7" name="Google Shape;1089;p10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093" y="2220278"/>
            <a:ext cx="1482126" cy="15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47" y="3074735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89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Статистика</a:t>
            </a:r>
            <a:r>
              <a:rPr lang="ru-RU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Roboto"/>
              </a:rPr>
              <a:t>VS </a:t>
            </a:r>
            <a:r>
              <a:rPr lang="ru-RU" sz="2600" dirty="0">
                <a:solidFill>
                  <a:schemeClr val="tx1"/>
                </a:solidFill>
              </a:rPr>
              <a:t> </a:t>
            </a:r>
            <a:r>
              <a:rPr lang="ru-RU" dirty="0"/>
              <a:t>теория вероятностей</a:t>
            </a:r>
            <a:br>
              <a:rPr lang="ru-RU" dirty="0"/>
            </a:b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Отличие статистики от теории вероятностей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6" y="1727626"/>
            <a:ext cx="74390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39568" y="2327636"/>
            <a:ext cx="142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6E32E0"/>
                </a:solidFill>
              </a:rPr>
              <a:t>Генеральная </a:t>
            </a:r>
            <a:endParaRPr lang="en-US" sz="1400" dirty="0">
              <a:solidFill>
                <a:srgbClr val="6E32E0"/>
              </a:solidFill>
            </a:endParaRPr>
          </a:p>
          <a:p>
            <a:r>
              <a:rPr lang="ru-RU" sz="1400" dirty="0">
                <a:solidFill>
                  <a:srgbClr val="6E32E0"/>
                </a:solidFill>
              </a:rPr>
              <a:t>совокупность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6697" y="243535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6E32E0"/>
                </a:solidFill>
              </a:rPr>
              <a:t>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67667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Математическое ожидание и его точечная оценка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 Генеральная совокупность</a:t>
            </a:r>
          </a:p>
          <a:p>
            <a:endParaRPr lang="ru-RU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  Математическое ожидание — среднее значение случайной величины при стремлении количества выборок или количества измерений к бесконечности.</a:t>
            </a:r>
          </a:p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3"/>
          </p:nvPr>
        </p:nvSpPr>
        <p:spPr>
          <a:xfrm>
            <a:off x="4752000" y="1240682"/>
            <a:ext cx="3852000" cy="32400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Выборка</a:t>
            </a:r>
          </a:p>
          <a:p>
            <a:endParaRPr lang="ru-RU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Оценка математического ожидания - это</a:t>
            </a:r>
            <a:endParaRPr lang="ru-RU" u="sng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среднее арифметическое одномерной случайной величины конечного числа испытаний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</a:rPr>
              <a:t>обычно называют оценкой математического ожидания.</a:t>
            </a:r>
            <a:endParaRPr lang="ru-RU" u="sng" dirty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8" y="2322614"/>
            <a:ext cx="2528921" cy="11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87" y="2376151"/>
            <a:ext cx="1695329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66761" y="3647941"/>
                <a:ext cx="1175898" cy="680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0" i="1" smtClean="0">
                              <a:latin typeface="Cambria Math"/>
                            </a:rPr>
                            <m:t>Х</m:t>
                          </m:r>
                        </m:e>
                      </m:acc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61" y="3647941"/>
                <a:ext cx="1175898" cy="6805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99810" y="3647940"/>
                <a:ext cx="1449115" cy="680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𝑀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10" y="3647940"/>
                <a:ext cx="1449115" cy="6805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50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Задача математического ожидания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Основная задача математического ожидания - показать, вокруг какого значения группируется большая доля значений случайной величины.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1" y="2013978"/>
            <a:ext cx="3307254" cy="181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63" y="2013978"/>
            <a:ext cx="3397808" cy="172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4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000" cy="276999"/>
          </a:xfrm>
        </p:spPr>
        <p:txBody>
          <a:bodyPr/>
          <a:lstStyle/>
          <a:p>
            <a:r>
              <a:rPr lang="ru-RU" dirty="0"/>
              <a:t>Недостаток математического ожидания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Математическое ожидание очень чувствительно к выбросам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Описательная 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90908" y="1561417"/>
                <a:ext cx="32865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Заработные платы: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50,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52,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51,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50, </m:t>
                    </m:r>
                    <m:r>
                      <a:rPr lang="en-US" b="0" i="1" dirty="0" smtClean="0">
                        <a:latin typeface="Cambria Math"/>
                      </a:rPr>
                      <m:t> 25</m:t>
                    </m:r>
                    <m:r>
                      <a:rPr lang="en-US" i="1" dirty="0" smtClean="0">
                        <a:latin typeface="Cambria Math"/>
                      </a:rPr>
                      <m:t>7</m:t>
                    </m:r>
                  </m:oMath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=92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08" y="1561417"/>
                <a:ext cx="3286541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371" t="-1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5" y="2322068"/>
            <a:ext cx="4173962" cy="24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083;p10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5194" y="617219"/>
            <a:ext cx="1732232" cy="1368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3474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780</Words>
  <Application>Microsoft Office PowerPoint</Application>
  <PresentationFormat>Экран (16:9)</PresentationFormat>
  <Paragraphs>180</Paragraphs>
  <Slides>30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IBM Plex Sans </vt:lpstr>
      <vt:lpstr>IBM Plex Sans</vt:lpstr>
      <vt:lpstr>Cambria Math</vt:lpstr>
      <vt:lpstr>Times New Roman</vt:lpstr>
      <vt:lpstr>IBM Plex Sans SemiBold</vt:lpstr>
      <vt:lpstr>Roboto</vt:lpstr>
      <vt:lpstr>Simple Light</vt:lpstr>
      <vt:lpstr>Макет шаблона GB</vt:lpstr>
      <vt:lpstr>Разведочный анализ или EDA  (exploratory data analysis)</vt:lpstr>
      <vt:lpstr>План курса</vt:lpstr>
      <vt:lpstr>Что будет на уроке сегодня</vt:lpstr>
      <vt:lpstr>Генеральная совокупность</vt:lpstr>
      <vt:lpstr>Выборка</vt:lpstr>
      <vt:lpstr>Статистика VS  теория вероятностей </vt:lpstr>
      <vt:lpstr>Математическое ожидание и его точечная оценка </vt:lpstr>
      <vt:lpstr>Задача математического ожидания</vt:lpstr>
      <vt:lpstr>Недостаток математического ожидания</vt:lpstr>
      <vt:lpstr>Среднее квадратичное отклонение</vt:lpstr>
      <vt:lpstr>Дисперсия</vt:lpstr>
      <vt:lpstr>Смещенная и несмещенная дисперсия по выборке</vt:lpstr>
      <vt:lpstr>Функции для описательной статистики</vt:lpstr>
      <vt:lpstr>Медиана</vt:lpstr>
      <vt:lpstr>Медиана для четной и нечетной выборки</vt:lpstr>
      <vt:lpstr>Расчет медианы в Python</vt:lpstr>
      <vt:lpstr>Мода</vt:lpstr>
      <vt:lpstr>Параметры, нечувствительные к выбросам </vt:lpstr>
      <vt:lpstr>Расчет квартилей в Python</vt:lpstr>
      <vt:lpstr>Презентация PowerPoint</vt:lpstr>
      <vt:lpstr>Посчитать 3 квартиль </vt:lpstr>
      <vt:lpstr>Посчитать межквартильное расстояние</vt:lpstr>
      <vt:lpstr>Размах</vt:lpstr>
      <vt:lpstr>Графическое представление данных</vt:lpstr>
      <vt:lpstr>Интерпретировать график</vt:lpstr>
      <vt:lpstr>Правила визуализации данных</vt:lpstr>
      <vt:lpstr>Какую функцию использовать для расчета стандартного отклонения при небольших выборках?                                       1) std (x)                                       2) var(x)                                       3) std(x, ddof=1)                                      4) var(x, ddof=1) </vt:lpstr>
      <vt:lpstr>Что показывает 1 квартиль?</vt:lpstr>
      <vt:lpstr>Выбрать параметры, чувствительные к выбросам.                                       1) медиана                                       2) математическое ожидание                                       3) размах                                       4) 25 перцентиль                                       5) мода</vt:lpstr>
      <vt:lpstr>Конец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по шрифтам  Палитра   Знакомство и содержание урока  Слайды для теории  Слайды для визуального контента  Отбивки и цитаты  Графики и таблицы</dc:title>
  <dc:creator>HdTer</dc:creator>
  <cp:lastModifiedBy>Natalia Keyzer</cp:lastModifiedBy>
  <cp:revision>101</cp:revision>
  <dcterms:modified xsi:type="dcterms:W3CDTF">2023-03-13T08:42:27Z</dcterms:modified>
</cp:coreProperties>
</file>